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5" r:id="rId2"/>
    <p:sldId id="474" r:id="rId3"/>
    <p:sldId id="458" r:id="rId4"/>
    <p:sldId id="438" r:id="rId5"/>
    <p:sldId id="476" r:id="rId6"/>
    <p:sldId id="439" r:id="rId7"/>
    <p:sldId id="460" r:id="rId8"/>
    <p:sldId id="440" r:id="rId9"/>
    <p:sldId id="442" r:id="rId10"/>
    <p:sldId id="446" r:id="rId11"/>
    <p:sldId id="449" r:id="rId12"/>
    <p:sldId id="450" r:id="rId13"/>
    <p:sldId id="448" r:id="rId14"/>
    <p:sldId id="451" r:id="rId15"/>
    <p:sldId id="452" r:id="rId16"/>
    <p:sldId id="453" r:id="rId17"/>
    <p:sldId id="454" r:id="rId18"/>
    <p:sldId id="455" r:id="rId19"/>
    <p:sldId id="456" r:id="rId20"/>
    <p:sldId id="457" r:id="rId21"/>
    <p:sldId id="441" r:id="rId22"/>
    <p:sldId id="475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870000"/>
    <a:srgbClr val="01B902"/>
    <a:srgbClr val="93A3B0"/>
    <a:srgbClr val="CA5C0E"/>
    <a:srgbClr val="009EC0"/>
    <a:srgbClr val="06C200"/>
    <a:srgbClr val="01FF3B"/>
    <a:srgbClr val="238BF3"/>
    <a:srgbClr val="086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42"/>
    <p:restoredTop sz="94626"/>
  </p:normalViewPr>
  <p:slideViewPr>
    <p:cSldViewPr>
      <p:cViewPr varScale="1">
        <p:scale>
          <a:sx n="156" d="100"/>
          <a:sy n="156" d="100"/>
        </p:scale>
        <p:origin x="1836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49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55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83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16170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dirty="0"/>
              <a:t>Regarding Miracles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2210127"/>
            <a:ext cx="7571231" cy="2731232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1</a:t>
            </a:r>
          </a:p>
        </p:txBody>
      </p:sp>
    </p:spTree>
    <p:extLst>
      <p:ext uri="{BB962C8B-B14F-4D97-AF65-F5344CB8AC3E}">
        <p14:creationId xmlns:p14="http://schemas.microsoft.com/office/powerpoint/2010/main" val="150159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816322"/>
            <a:ext cx="7571231" cy="3518843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2</a:t>
            </a:r>
          </a:p>
        </p:txBody>
      </p:sp>
    </p:spTree>
    <p:extLst>
      <p:ext uri="{BB962C8B-B14F-4D97-AF65-F5344CB8AC3E}">
        <p14:creationId xmlns:p14="http://schemas.microsoft.com/office/powerpoint/2010/main" val="202971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33749"/>
            <a:ext cx="7571231" cy="3683988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3</a:t>
            </a:r>
          </a:p>
        </p:txBody>
      </p:sp>
    </p:spTree>
    <p:extLst>
      <p:ext uri="{BB962C8B-B14F-4D97-AF65-F5344CB8AC3E}">
        <p14:creationId xmlns:p14="http://schemas.microsoft.com/office/powerpoint/2010/main" val="271106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990600"/>
            <a:ext cx="7571231" cy="517028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4</a:t>
            </a:r>
          </a:p>
        </p:txBody>
      </p:sp>
    </p:spTree>
    <p:extLst>
      <p:ext uri="{BB962C8B-B14F-4D97-AF65-F5344CB8AC3E}">
        <p14:creationId xmlns:p14="http://schemas.microsoft.com/office/powerpoint/2010/main" val="308219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978273"/>
            <a:ext cx="5978085" cy="5727327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5</a:t>
            </a:r>
          </a:p>
        </p:txBody>
      </p:sp>
    </p:spTree>
    <p:extLst>
      <p:ext uri="{BB962C8B-B14F-4D97-AF65-F5344CB8AC3E}">
        <p14:creationId xmlns:p14="http://schemas.microsoft.com/office/powerpoint/2010/main" val="378156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981466"/>
            <a:ext cx="7571231" cy="3188555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6</a:t>
            </a:r>
          </a:p>
        </p:txBody>
      </p:sp>
    </p:spTree>
    <p:extLst>
      <p:ext uri="{BB962C8B-B14F-4D97-AF65-F5344CB8AC3E}">
        <p14:creationId xmlns:p14="http://schemas.microsoft.com/office/powerpoint/2010/main" val="286194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46453"/>
            <a:ext cx="7571231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20785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Response 7</a:t>
            </a:r>
          </a:p>
        </p:txBody>
      </p:sp>
    </p:spTree>
    <p:extLst>
      <p:ext uri="{BB962C8B-B14F-4D97-AF65-F5344CB8AC3E}">
        <p14:creationId xmlns:p14="http://schemas.microsoft.com/office/powerpoint/2010/main" val="1379145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4141" y="1746453"/>
            <a:ext cx="672203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1</a:t>
            </a:r>
          </a:p>
        </p:txBody>
      </p:sp>
    </p:spTree>
    <p:extLst>
      <p:ext uri="{BB962C8B-B14F-4D97-AF65-F5344CB8AC3E}">
        <p14:creationId xmlns:p14="http://schemas.microsoft.com/office/powerpoint/2010/main" val="69792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30240" y="1746453"/>
            <a:ext cx="4889834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2</a:t>
            </a:r>
          </a:p>
        </p:txBody>
      </p:sp>
    </p:spTree>
    <p:extLst>
      <p:ext uri="{BB962C8B-B14F-4D97-AF65-F5344CB8AC3E}">
        <p14:creationId xmlns:p14="http://schemas.microsoft.com/office/powerpoint/2010/main" val="19791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2986" y="1746453"/>
            <a:ext cx="4544342" cy="3658581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3</a:t>
            </a:r>
          </a:p>
        </p:txBody>
      </p:sp>
    </p:spTree>
    <p:extLst>
      <p:ext uri="{BB962C8B-B14F-4D97-AF65-F5344CB8AC3E}">
        <p14:creationId xmlns:p14="http://schemas.microsoft.com/office/powerpoint/2010/main" val="147676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Gospel helps us to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make sense</a:t>
              </a:r>
              <a:r>
                <a:rPr lang="en-US" sz="2400" dirty="0">
                  <a:solidFill>
                    <a:schemeClr val="tx1"/>
                  </a:solidFill>
                </a:rPr>
                <a:t> of this world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Showing people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they should want the Gospel to be true</a:t>
              </a:r>
              <a:r>
                <a:rPr lang="en-US" sz="2400" dirty="0">
                  <a:solidFill>
                    <a:schemeClr val="tx1"/>
                  </a:solidFill>
                </a:rPr>
                <a:t> is important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We have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desires that cannot be filled</a:t>
              </a:r>
              <a:r>
                <a:rPr lang="en-US" sz="2400" dirty="0">
                  <a:solidFill>
                    <a:schemeClr val="tx1"/>
                  </a:solidFill>
                </a:rPr>
                <a:t> with things in this world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32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FA0386-0329-BF40-9AFB-000C078BE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542" y="1792136"/>
            <a:ext cx="7571231" cy="3567214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5FD11-87BB-5E4E-BC05-71EDA0A30E2D}"/>
              </a:ext>
            </a:extLst>
          </p:cNvPr>
          <p:cNvSpPr txBox="1"/>
          <p:nvPr/>
        </p:nvSpPr>
        <p:spPr>
          <a:xfrm>
            <a:off x="685800" y="228600"/>
            <a:ext cx="43316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93A3B0"/>
                </a:solidFill>
              </a:rPr>
              <a:t>Extraordinary evidence 4</a:t>
            </a:r>
          </a:p>
        </p:txBody>
      </p:sp>
    </p:spTree>
    <p:extLst>
      <p:ext uri="{BB962C8B-B14F-4D97-AF65-F5344CB8AC3E}">
        <p14:creationId xmlns:p14="http://schemas.microsoft.com/office/powerpoint/2010/main" val="362128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are some considerations and thoughts that may be useful for defending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Focus on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Jesus’ resurrection:</a:t>
              </a:r>
              <a:r>
                <a:rPr lang="en-US" sz="2400" dirty="0">
                  <a:solidFill>
                    <a:schemeClr val="tx1"/>
                  </a:solidFill>
                </a:rPr>
                <a:t> it is the miracle that we have the strongest evidence for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Make sure you know how others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define “miracle”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1071265"/>
            <a:chOff x="533400" y="2895599"/>
            <a:chExt cx="8001000" cy="107126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10712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Recognize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presuppositions and worldviews</a:t>
              </a:r>
              <a:r>
                <a:rPr lang="en-US" sz="2400" dirty="0">
                  <a:solidFill>
                    <a:schemeClr val="tx1"/>
                  </a:solidFill>
                </a:rPr>
                <a:t> are likely the main cause of resistance to a belief in miracles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79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523220"/>
            <a:chOff x="304800" y="4648200"/>
            <a:chExt cx="8724901" cy="52322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Be able to show that miracles are not irrational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474893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offer help others that find a belief in miracles difficult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3644205"/>
            <a:ext cx="8724901" cy="1384995"/>
            <a:chOff x="304800" y="4648200"/>
            <a:chExt cx="8724901" cy="138499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 arguments against miracles are often caused by presuppositions or different definitions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33597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212687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What do you think is a good definition of a miracle?</a:t>
            </a:r>
            <a:endParaRPr lang="en-US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One definition of a miracle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586335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Temporary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 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524000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Brought about by the power of God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64867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Exception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4711005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To the ordinary course of nature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A55E62-8437-0640-97CE-AB135D11BF7A}"/>
              </a:ext>
            </a:extLst>
          </p:cNvPr>
          <p:cNvGrpSpPr/>
          <p:nvPr/>
        </p:nvGrpSpPr>
        <p:grpSpPr>
          <a:xfrm>
            <a:off x="530646" y="5773340"/>
            <a:ext cx="8001000" cy="685800"/>
            <a:chOff x="533400" y="2895600"/>
            <a:chExt cx="8001000" cy="685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A8D67D3-7BE0-374B-B0E4-5FA80FA78CF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4FB0F02-FE9F-9249-8FCB-4D1E07D0F647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For the purpose of showing that God has acted in history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99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What are some barriers that may cause people to struggle to accept miracles?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1F49A8AF-263E-D24E-9F46-F82B5A16E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02963"/>
              </p:ext>
            </p:extLst>
          </p:nvPr>
        </p:nvGraphicFramePr>
        <p:xfrm>
          <a:off x="266700" y="1897349"/>
          <a:ext cx="8534400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2068">
                  <a:extLst>
                    <a:ext uri="{9D8B030D-6E8A-4147-A177-3AD203B41FA5}">
                      <a16:colId xmlns:a16="http://schemas.microsoft.com/office/drawing/2014/main" val="964641393"/>
                    </a:ext>
                  </a:extLst>
                </a:gridCol>
                <a:gridCol w="1449238">
                  <a:extLst>
                    <a:ext uri="{9D8B030D-6E8A-4147-A177-3AD203B41FA5}">
                      <a16:colId xmlns:a16="http://schemas.microsoft.com/office/drawing/2014/main" val="3477000356"/>
                    </a:ext>
                  </a:extLst>
                </a:gridCol>
                <a:gridCol w="1565694">
                  <a:extLst>
                    <a:ext uri="{9D8B030D-6E8A-4147-A177-3AD203B41FA5}">
                      <a16:colId xmlns:a16="http://schemas.microsoft.com/office/drawing/2014/main" val="1831210558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811623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Usual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/>
                        <a:t>Prayer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673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524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466 people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000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581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MAHI-CCU score</a:t>
                      </a:r>
                      <a:r>
                        <a:rPr lang="en-US" sz="2000" b="1" baseline="30000" dirty="0"/>
                        <a:t>2</a:t>
                      </a:r>
                    </a:p>
                    <a:p>
                      <a:r>
                        <a:rPr lang="en-US" sz="2000" b="1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7.13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6.35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831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/>
                        <a:t>Unweighted MAHI-CCU score</a:t>
                      </a:r>
                      <a:r>
                        <a:rPr lang="en-US" sz="2000" b="1" baseline="30000" dirty="0"/>
                        <a:t>3</a:t>
                      </a:r>
                    </a:p>
                    <a:p>
                      <a:r>
                        <a:rPr lang="en-US" sz="2000" b="1" baseline="0" dirty="0"/>
                        <a:t>(lower is better)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3.00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2.70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10% improvement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0523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059E940-680D-014F-B81A-164FB404F8B9}"/>
              </a:ext>
            </a:extLst>
          </p:cNvPr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Effects of Prayer on Heart Patients</a:t>
            </a:r>
            <a:r>
              <a:rPr lang="en-US" sz="4400" b="1" baseline="30000" dirty="0"/>
              <a:t>1</a:t>
            </a:r>
          </a:p>
        </p:txBody>
      </p:sp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E5663B78-D9BE-594B-8EC6-4785FF2D2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564633"/>
              </p:ext>
            </p:extLst>
          </p:nvPr>
        </p:nvGraphicFramePr>
        <p:xfrm>
          <a:off x="1104900" y="5354320"/>
          <a:ext cx="7734300" cy="1351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979">
                  <a:extLst>
                    <a:ext uri="{9D8B030D-6E8A-4147-A177-3AD203B41FA5}">
                      <a16:colId xmlns:a16="http://schemas.microsoft.com/office/drawing/2014/main" val="1314468491"/>
                    </a:ext>
                  </a:extLst>
                </a:gridCol>
                <a:gridCol w="7452321">
                  <a:extLst>
                    <a:ext uri="{9D8B030D-6E8A-4147-A177-3AD203B41FA5}">
                      <a16:colId xmlns:a16="http://schemas.microsoft.com/office/drawing/2014/main" val="1148278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From table 4 in “A Randomized, Controlled Trial of the Effects of Remote, Intercessory Prayer on Outcomes in Patients Admitted to the Coronary Care Unit”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8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/>
                        <a:t>Stands for “Mid America Heart Institute–Cardiac Care Unit 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002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30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/>
                        <a:t>Unweighted means a simple count of the events per patient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676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6358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To what degree does “extraordinary claims require extraordinary evidence”?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AD7987-30F8-5C41-B09A-C0F47EFBA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720850"/>
            <a:ext cx="7569200" cy="3416300"/>
          </a:xfrm>
          <a:prstGeom prst="rect">
            <a:avLst/>
          </a:prstGeom>
          <a:ln>
            <a:solidFill>
              <a:srgbClr val="93A3B0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7B895E-40F9-F240-9B0D-2D1DA6E8F3C7}"/>
              </a:ext>
            </a:extLst>
          </p:cNvPr>
          <p:cNvSpPr txBox="1"/>
          <p:nvPr/>
        </p:nvSpPr>
        <p:spPr>
          <a:xfrm>
            <a:off x="787400" y="5715000"/>
            <a:ext cx="303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3A3B0"/>
                </a:solidFill>
              </a:rPr>
              <a:t>http://</a:t>
            </a:r>
            <a:r>
              <a:rPr lang="en-US" dirty="0" err="1">
                <a:solidFill>
                  <a:srgbClr val="93A3B0"/>
                </a:solidFill>
              </a:rPr>
              <a:t>bit.ly</a:t>
            </a:r>
            <a:r>
              <a:rPr lang="en-US" dirty="0">
                <a:solidFill>
                  <a:srgbClr val="93A3B0"/>
                </a:solidFill>
              </a:rPr>
              <a:t>/Ai1LExtraordinary</a:t>
            </a:r>
          </a:p>
        </p:txBody>
      </p:sp>
    </p:spTree>
    <p:extLst>
      <p:ext uri="{BB962C8B-B14F-4D97-AF65-F5344CB8AC3E}">
        <p14:creationId xmlns:p14="http://schemas.microsoft.com/office/powerpoint/2010/main" val="3316645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371</Words>
  <Application>Microsoft Office PowerPoint</Application>
  <PresentationFormat>On-screen Show (4:3)</PresentationFormat>
  <Paragraphs>82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What do you think is a good definition of a miracle?</vt:lpstr>
      <vt:lpstr>PowerPoint Presentation</vt:lpstr>
      <vt:lpstr>What are some barriers that may cause people to struggle to accept miracles?</vt:lpstr>
      <vt:lpstr>PowerPoint Presentation</vt:lpstr>
      <vt:lpstr>To what degree does “extraordinary claims require extraordinary evidence”?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some considerations and thoughts that may be useful for defending miracles?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107</cp:revision>
  <dcterms:created xsi:type="dcterms:W3CDTF">2010-07-14T22:15:37Z</dcterms:created>
  <dcterms:modified xsi:type="dcterms:W3CDTF">2021-01-23T19:34:55Z</dcterms:modified>
</cp:coreProperties>
</file>

<file path=docProps/thumbnail.jpeg>
</file>